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42" r:id="rId5"/>
    <p:sldId id="350" r:id="rId6"/>
    <p:sldId id="351" r:id="rId7"/>
    <p:sldId id="345" r:id="rId8"/>
    <p:sldId id="348" r:id="rId9"/>
    <p:sldId id="352" r:id="rId10"/>
    <p:sldId id="354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8294C56-9F4A-43FF-B0EF-222309EB778D}" type="datetime1">
              <a:rPr lang="pt-BR" smtClean="0"/>
              <a:t>29/11/2023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63FF618-F07E-477B-AA5D-612E7A56D4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B8338A43-809C-46B4-B748-2A78E5201AAB}" type="datetime1">
              <a:rPr lang="pt-BR" smtClean="0"/>
              <a:pPr/>
              <a:t>29/11/2023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F75CB5-5666-5049-9AE0-38EFD385C2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125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17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47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5" name="Espaço Reservado para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t-B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Rodapé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3" name="Espaço Reservado para o Número do Slid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lemento 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lemento 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41" name="Elemento 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2" name="Elemento 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4" name="Elemento 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t-B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t-BR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 para inserir uma imagem ou um elemento gráfico aqui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sp>
        <p:nvSpPr>
          <p:cNvPr id="24" name="Elemento 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t-B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lemento 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t-B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torr-s/UC-IA-Butan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006236"/>
            <a:ext cx="12191998" cy="13234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Previsão de diagnostico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Hepatite-C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Grupo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algn="just">
              <a:lnSpc>
                <a:spcPct val="150000"/>
              </a:lnSpc>
            </a:pPr>
            <a:r>
              <a:rPr lang="pt-BR" dirty="0"/>
              <a:t>Allan Pauluk Medeiros – 822142483</a:t>
            </a:r>
          </a:p>
          <a:p>
            <a:pPr algn="just" rtl="0">
              <a:lnSpc>
                <a:spcPct val="150000"/>
              </a:lnSpc>
            </a:pPr>
            <a:r>
              <a:rPr lang="pt-BR" dirty="0"/>
              <a:t>Felipe Lopes de Moura – 822138371</a:t>
            </a:r>
          </a:p>
          <a:p>
            <a:pPr algn="just" rtl="0">
              <a:lnSpc>
                <a:spcPct val="150000"/>
              </a:lnSpc>
            </a:pPr>
            <a:r>
              <a:rPr lang="pt-BR" dirty="0"/>
              <a:t>Gabriel Crispino Torres – 822140678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Professor Evandro Catelani Ferraz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Introdução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592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Previsão de diagnóstico de pacientes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Usaremos uma database sobre Hepatite-C já existente para fazer a previsão de um diagnóstico de um paciente, usando suas informações e resultados de consultas, para decidir se ele é Doador de Sangue, Doador de Sangue Suspeito, Hepatite, Fibrose, Cirrose.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816" y="186583"/>
            <a:ext cx="3334460" cy="11611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Estrutura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681636364"/>
              </p:ext>
            </p:extLst>
          </p:nvPr>
        </p:nvGraphicFramePr>
        <p:xfrm>
          <a:off x="406910" y="186583"/>
          <a:ext cx="7089445" cy="612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390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27125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201180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335043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latin typeface="Arial Nova" panose="020B0504020202020204" pitchFamily="34" charset="0"/>
                        </a:rPr>
                        <a:t>Explicação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Tabela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Variável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0054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Paciente ID/No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40054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Diagnóstico Paciente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40054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Idade em anos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Sexo do Paciente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Sex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181611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Sangue de Albumina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ALB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97402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Fosfatase Alcaina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ALP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048702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Alanina Transaminase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ALT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89875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Aspartato Transaminase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66299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Bilirrubina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BIL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92844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Acetilcolinesterase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CHE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258311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Colesterol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CHOL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850296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Creatinina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CREA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821310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Gama-Glutamil Transferase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GGT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364402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Proteínas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PROT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05957"/>
                  </a:ext>
                </a:extLst>
              </a:tr>
            </a:tbl>
          </a:graphicData>
        </a:graphic>
      </p:graphicFrame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524" y="6376384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4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7524" y="516369"/>
            <a:ext cx="708883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B4DAA3AE-0C1D-3EF2-F279-FB3DFF7A2F75}"/>
              </a:ext>
            </a:extLst>
          </p:cNvPr>
          <p:cNvSpPr txBox="1">
            <a:spLocks/>
          </p:cNvSpPr>
          <p:nvPr/>
        </p:nvSpPr>
        <p:spPr>
          <a:xfrm>
            <a:off x="8169204" y="1632945"/>
            <a:ext cx="3334460" cy="1161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 sz="2400" dirty="0"/>
              <a:t>Classificação da Category</a:t>
            </a:r>
          </a:p>
        </p:txBody>
      </p:sp>
      <p:graphicFrame>
        <p:nvGraphicFramePr>
          <p:cNvPr id="16" name="Tabela 7">
            <a:extLst>
              <a:ext uri="{FF2B5EF4-FFF2-40B4-BE49-F238E27FC236}">
                <a16:creationId xmlns:a16="http://schemas.microsoft.com/office/drawing/2014/main" id="{9085CEAF-B15D-C972-2293-02A5ACC2B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325616"/>
              </p:ext>
            </p:extLst>
          </p:nvPr>
        </p:nvGraphicFramePr>
        <p:xfrm>
          <a:off x="7903229" y="2736273"/>
          <a:ext cx="369963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87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1544756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256591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latin typeface="Arial Nova" panose="020B0504020202020204" pitchFamily="34" charset="0"/>
                        </a:rPr>
                        <a:t>Categorias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Valores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306536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Doador de Sangue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306536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Doador de Sangue Suspeito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3065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Hepatite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97402"/>
                  </a:ext>
                </a:extLst>
              </a:tr>
              <a:tr h="3065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Fibrose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66299"/>
                  </a:ext>
                </a:extLst>
              </a:tr>
              <a:tr h="3065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Cirrose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005957"/>
                  </a:ext>
                </a:extLst>
              </a:tr>
            </a:tbl>
          </a:graphicData>
        </a:graphic>
      </p:graphicFrame>
      <p:cxnSp>
        <p:nvCxnSpPr>
          <p:cNvPr id="17" name="Conector Reto 7">
            <a:extLst>
              <a:ext uri="{FF2B5EF4-FFF2-40B4-BE49-F238E27FC236}">
                <a16:creationId xmlns:a16="http://schemas.microsoft.com/office/drawing/2014/main" id="{3051915C-1401-3BDA-9D94-AAA1D4B6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03229" y="3058287"/>
            <a:ext cx="369963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Definições das Variáveis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83683" y="1915824"/>
            <a:ext cx="3953594" cy="50967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Preditoras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21168" y="1902179"/>
            <a:ext cx="3911982" cy="52331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Target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519875" y="2649419"/>
            <a:ext cx="3911982" cy="2307568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ALB, ALP, ALT, AST, BIL, CHE, CHOL, CREA, GGT e PROT</a:t>
            </a:r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21168" y="2649419"/>
            <a:ext cx="3911982" cy="2307568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Category</a:t>
            </a:r>
          </a:p>
          <a:p>
            <a:pPr rtl="0">
              <a:lnSpc>
                <a:spcPct val="100000"/>
              </a:lnSpc>
            </a:pPr>
            <a:r>
              <a:rPr lang="pt-BR" b="0" i="0" dirty="0">
                <a:solidFill>
                  <a:srgbClr val="E6EDF3"/>
                </a:solidFill>
                <a:effectLst/>
                <a:latin typeface="-apple-system"/>
              </a:rPr>
              <a:t>valores: '0=Doador de Sangue', '1=Doador de Sangue Suspeito', '2=Hepatite’, '3=Fibrose', '4=Cirrose'</a:t>
            </a:r>
            <a:endParaRPr lang="pt-BR" dirty="0"/>
          </a:p>
          <a:p>
            <a:pPr rtl="0">
              <a:lnSpc>
                <a:spcPct val="100000"/>
              </a:lnSpc>
            </a:pP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E405E94C-DE8F-994A-D861-DAD7862B79C4}"/>
              </a:ext>
            </a:extLst>
          </p:cNvPr>
          <p:cNvSpPr txBox="1">
            <a:spLocks/>
          </p:cNvSpPr>
          <p:nvPr/>
        </p:nvSpPr>
        <p:spPr>
          <a:xfrm>
            <a:off x="4539327" y="4170848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Mudanças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4BDC2C6C-FEB9-72A2-48DD-92A51BA2D9FD}"/>
              </a:ext>
            </a:extLst>
          </p:cNvPr>
          <p:cNvSpPr txBox="1">
            <a:spLocks/>
          </p:cNvSpPr>
          <p:nvPr/>
        </p:nvSpPr>
        <p:spPr>
          <a:xfrm>
            <a:off x="4539327" y="4918089"/>
            <a:ext cx="3911982" cy="1154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/>
              <a:t>Category para int</a:t>
            </a:r>
          </a:p>
          <a:p>
            <a:pPr>
              <a:lnSpc>
                <a:spcPct val="100000"/>
              </a:lnSpc>
            </a:pPr>
            <a:r>
              <a:rPr lang="pt-BR" dirty="0"/>
              <a:t>Sex para int, representando 0 masculino e 1 feminino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Métodos Realizados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Utilizamos os seguintes métodos de aprendizado de máquina.</a:t>
            </a:r>
          </a:p>
          <a:p>
            <a:pPr rtl="0"/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KNN</a:t>
            </a:r>
          </a:p>
          <a:p>
            <a:pPr rtl="0"/>
            <a:r>
              <a:rPr lang="pt-BR" dirty="0"/>
              <a:t>Precisão: 88%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Regressão Logística</a:t>
            </a:r>
          </a:p>
          <a:p>
            <a:pPr rtl="0"/>
            <a:r>
              <a:rPr lang="pt-BR" dirty="0"/>
              <a:t>Precisão: 91%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Redes Neurais</a:t>
            </a:r>
          </a:p>
          <a:p>
            <a:pPr rtl="0"/>
            <a:r>
              <a:rPr lang="pt-BR" dirty="0"/>
              <a:t>Precisão: 91%</a:t>
            </a:r>
          </a:p>
          <a:p>
            <a:pPr rtl="0"/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14" y="1430652"/>
            <a:ext cx="5689385" cy="135867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Códigos Utilizados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Inteligência Artificial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DE7B2746-77FD-BAF4-3099-E74C7EE1FCDD}"/>
              </a:ext>
            </a:extLst>
          </p:cNvPr>
          <p:cNvSpPr txBox="1">
            <a:spLocks/>
          </p:cNvSpPr>
          <p:nvPr/>
        </p:nvSpPr>
        <p:spPr>
          <a:xfrm>
            <a:off x="478533" y="3704647"/>
            <a:ext cx="5079786" cy="36512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bg1"/>
                </a:solidFill>
                <a:hlinkClick r:id="rId3"/>
              </a:rPr>
              <a:t>https://github.com/gtorr-s/UC-IA-Butanta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867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6_TF11936837_Win32" id="{81762AB2-0A52-4665-936A-0686E8D8D97B}" vid="{FAB0D132-DE4B-4F18-88E5-B21F335C0D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156</TotalTime>
  <Words>287</Words>
  <Application>Microsoft Office PowerPoint</Application>
  <PresentationFormat>Widescreen</PresentationFormat>
  <Paragraphs>108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Arial Nova</vt:lpstr>
      <vt:lpstr>Biome</vt:lpstr>
      <vt:lpstr>Biome Light</vt:lpstr>
      <vt:lpstr>Calibri</vt:lpstr>
      <vt:lpstr>Segoe UI</vt:lpstr>
      <vt:lpstr>Tema do Office</vt:lpstr>
      <vt:lpstr>Previsão de diagnostico</vt:lpstr>
      <vt:lpstr>Grupo</vt:lpstr>
      <vt:lpstr>Introdução</vt:lpstr>
      <vt:lpstr>Estrutura</vt:lpstr>
      <vt:lpstr>Definições das Variáveis</vt:lpstr>
      <vt:lpstr>Métodos Realizados</vt:lpstr>
      <vt:lpstr>Códigos Utilizados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diagnostico</dc:title>
  <dc:creator>Felipe Lopes</dc:creator>
  <cp:lastModifiedBy>Felipe Lopes</cp:lastModifiedBy>
  <cp:revision>5</cp:revision>
  <dcterms:created xsi:type="dcterms:W3CDTF">2023-11-28T15:43:01Z</dcterms:created>
  <dcterms:modified xsi:type="dcterms:W3CDTF">2023-11-29T14:20:11Z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